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0" r:id="rId3"/>
    <p:sldId id="271" r:id="rId4"/>
    <p:sldId id="290" r:id="rId5"/>
    <p:sldId id="272" r:id="rId6"/>
    <p:sldId id="258" r:id="rId7"/>
    <p:sldId id="285" r:id="rId8"/>
    <p:sldId id="291" r:id="rId9"/>
    <p:sldId id="259" r:id="rId10"/>
    <p:sldId id="260" r:id="rId11"/>
    <p:sldId id="296" r:id="rId12"/>
    <p:sldId id="279" r:id="rId13"/>
    <p:sldId id="293" r:id="rId14"/>
    <p:sldId id="292" r:id="rId15"/>
    <p:sldId id="263" r:id="rId16"/>
    <p:sldId id="295" r:id="rId17"/>
    <p:sldId id="273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618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B4979-0312-40AB-9259-1775651DDA3D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07DD9-71B7-4A72-B387-9620FCBED7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411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07DD9-71B7-4A72-B387-9620FCBED72A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3120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07DD9-71B7-4A72-B387-9620FCBED72A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3120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07DD9-71B7-4A72-B387-9620FCBED72A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6440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07DD9-71B7-4A72-B387-9620FCBED72A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3120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07DD9-71B7-4A72-B387-9620FCBED72A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0784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07DD9-71B7-4A72-B387-9620FCBED72A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2172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07DD9-71B7-4A72-B387-9620FCBED72A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3120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07DD9-71B7-4A72-B387-9620FCBED72A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602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6777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8778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8942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877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419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838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97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3794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5912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730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3510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D08E6-A821-4948-8CA5-0EF26E6175A5}" type="datetimeFigureOut">
              <a:rPr lang="pl-PL" smtClean="0"/>
              <a:t>21.10.2022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1C31E-510E-48A6-9D18-4C07AA940F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500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sekretariat@turosnkoscielna.pl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79385" y="2564904"/>
            <a:ext cx="8964613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 smtClean="0"/>
              <a:t>PROJEKT</a:t>
            </a:r>
            <a:endParaRPr lang="pl-PL" altLang="pl-PL" sz="2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/>
              <a:t>MIEJSCOWEGO PLANU ZAGOSPODAROWANIA PRZESTRZENNEGO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/>
              <a:t>CZĘŚCI </a:t>
            </a:r>
            <a:r>
              <a:rPr lang="pl-PL" altLang="pl-PL" sz="2000" b="1" dirty="0" smtClean="0"/>
              <a:t>OBSZARU GMINY TUROŚŃ KOŚCIELNA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 smtClean="0"/>
              <a:t> OBEJMUJĄCEGO CZĘŚĆ WSI NIEWODNICA KOŚCIELNA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 smtClean="0"/>
              <a:t>W REJONIE ULIC DĄBROWSKIEGO, TRAKT NAPOLEOŃSKI I TOPOLE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87824" y="374073"/>
            <a:ext cx="3159381" cy="193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41774" y="5999018"/>
            <a:ext cx="3159381" cy="51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6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382" y="1445707"/>
            <a:ext cx="3300784" cy="5079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409672" y="1491214"/>
            <a:ext cx="5408612" cy="23544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Podjęcie uchwały intencyjnej przez Radę Gminy </a:t>
            </a:r>
          </a:p>
          <a:p>
            <a:pPr marL="285750" lvl="0" indent="-28575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 ogłoszenia i obwieszczenia </a:t>
            </a:r>
          </a:p>
          <a:p>
            <a:pPr marL="285750" lvl="0" indent="-28575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 zawiadomień instytucji i organów </a:t>
            </a:r>
          </a:p>
          <a:p>
            <a:pPr marL="285750" lvl="0" indent="-28575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Analiza wniosków od mieszkańców i instytucji </a:t>
            </a:r>
          </a:p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Opracowanie projektu planu miejscowego </a:t>
            </a:r>
          </a:p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Rozpatrywanie wniosków od mieszkańców przez wójta</a:t>
            </a: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Opracowanie prognozy odziaływania na środowisko</a:t>
            </a:r>
          </a:p>
        </p:txBody>
      </p:sp>
      <p:sp>
        <p:nvSpPr>
          <p:cNvPr id="7" name="Prostokąt 6"/>
          <p:cNvSpPr/>
          <p:nvPr/>
        </p:nvSpPr>
        <p:spPr>
          <a:xfrm>
            <a:off x="425727" y="620688"/>
            <a:ext cx="81943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b="1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 planowania przestrzennego wynikający z Ustawy o planowaniu 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b="1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zagospodarowaniu przestrzennym (MPZP)</a:t>
            </a:r>
          </a:p>
        </p:txBody>
      </p:sp>
    </p:spTree>
    <p:extLst>
      <p:ext uri="{BB962C8B-B14F-4D97-AF65-F5344CB8AC3E}">
        <p14:creationId xmlns:p14="http://schemas.microsoft.com/office/powerpoint/2010/main" val="404406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70992" y="1683241"/>
            <a:ext cx="9073008" cy="33239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Sporządzenie prognozy skutków finansowych</a:t>
            </a:r>
          </a:p>
          <a:p>
            <a:pPr marL="285750" lvl="0" indent="-28575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 opinii i uzgodnień z instytucjami i organami </a:t>
            </a:r>
          </a:p>
          <a:p>
            <a:pPr marL="285750" lvl="0" indent="-28575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b="1" kern="0" dirty="0">
                <a:ln w="1905"/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Uzyskanie zgody na zmianę przeznaczenia gruntów rolnych i leśnych na cele nierolnicze i  nieleśne</a:t>
            </a:r>
          </a:p>
          <a:p>
            <a:pPr marL="285750" lvl="0" indent="-28575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b="1" kern="0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Wyłożenie projektu planu wraz z prognozą oddziaływania na środowisko do publicznego wglądu oraz przeprowadzenie dyskusji publicznej</a:t>
            </a:r>
          </a:p>
          <a:p>
            <a:pPr marL="285750" lvl="0" indent="-28575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b="1" kern="0" dirty="0">
                <a:ln w="1905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Składanie uwag i ich rozpatrzenie </a:t>
            </a:r>
          </a:p>
          <a:p>
            <a:pPr marL="285750" lvl="0" indent="-28575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Wyłożenie do publicznego </a:t>
            </a:r>
            <a:r>
              <a:rPr lang="pl-PL" sz="1400" kern="0" dirty="0" smtClean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wglądu </a:t>
            </a: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uwzględnieniu uwag w zakresie objętym zmianami</a:t>
            </a:r>
          </a:p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Uchwalenie planu</a:t>
            </a:r>
          </a:p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Weryfikacja procedury planistycznej przez Wojewodę i ogłoszenie planu w Dzienniku Urzędowym Województwa</a:t>
            </a:r>
            <a:endParaRPr kumimoji="0" lang="pl-PL" sz="1400" i="0" u="none" strike="noStrike" kern="0" cap="none" spc="0" normalizeH="0" baseline="0" noProof="0" dirty="0">
              <a:ln w="1905"/>
              <a:solidFill>
                <a:srgbClr val="00206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0992" y="5174760"/>
            <a:ext cx="8605464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400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Ustalenia miejscowego planu zagospodarowania przestrzennego muszą być zgodnie ze Studium uwarunkowań i kierunków zagospodarowania przestrzennego gminy. </a:t>
            </a:r>
            <a:endParaRPr lang="pl-PL" sz="1400" kern="0" baseline="0" dirty="0">
              <a:ln w="1905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425727" y="620688"/>
            <a:ext cx="81943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b="1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 planowania przestrzennego wynikający z Ustawy o planowaniu 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b="1" kern="0" dirty="0">
                <a:ln w="1905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zagospodarowaniu przestrzennym (MPZP)</a:t>
            </a:r>
          </a:p>
        </p:txBody>
      </p:sp>
    </p:spTree>
    <p:extLst>
      <p:ext uri="{BB962C8B-B14F-4D97-AF65-F5344CB8AC3E}">
        <p14:creationId xmlns:p14="http://schemas.microsoft.com/office/powerpoint/2010/main" val="408937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9253" y="1052736"/>
            <a:ext cx="9144000" cy="4843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Z projektem </a:t>
            </a:r>
            <a:r>
              <a:rPr lang="pl-PL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planu można się zapoznać w siedzibie Urzędu </a:t>
            </a: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Gminy Turośń </a:t>
            </a:r>
            <a:r>
              <a:rPr lang="pl-PL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Kościelna </a:t>
            </a:r>
            <a:endParaRPr lang="pl-PL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oraz na </a:t>
            </a:r>
            <a:r>
              <a:rPr lang="pl-PL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stronie internetowej </a:t>
            </a: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urzędu. w </a:t>
            </a:r>
            <a:r>
              <a:rPr lang="pl-PL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terminie do </a:t>
            </a:r>
            <a:r>
              <a:rPr lang="pl-PL" b="1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  listopada 2022 </a:t>
            </a:r>
            <a:r>
              <a:rPr lang="pl-PL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endParaRPr lang="pl-PL" b="1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pl-PL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projektu planu oraz prognozy oddziaływania na środowisko można też składać uwagi w nieprzekraczalnym terminie do dnia</a:t>
            </a:r>
            <a:r>
              <a:rPr lang="pl-PL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b="1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15 listopada 2022r</a:t>
            </a:r>
            <a:r>
              <a:rPr lang="pl-PL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 formie:</a:t>
            </a:r>
            <a:endParaRPr lang="pl-PL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pl-PL" dirty="0" smtClean="0">
                <a:effectLst/>
                <a:ea typeface="Times New Roman"/>
              </a:rPr>
              <a:t>pisemnej (adres: Urząd Gminy Turośń Kościelna, Białostocka 5, 18-106 Turośń Kościelna),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pl-PL" dirty="0" smtClean="0">
                <a:effectLst/>
                <a:ea typeface="Times New Roman"/>
              </a:rPr>
              <a:t>ustnej - do protokołu (w siedzibie </a:t>
            </a:r>
            <a:r>
              <a:rPr lang="pl-PL" dirty="0" err="1" smtClean="0">
                <a:effectLst/>
                <a:ea typeface="Times New Roman"/>
              </a:rPr>
              <a:t>Urządu</a:t>
            </a:r>
            <a:r>
              <a:rPr lang="pl-PL" dirty="0" smtClean="0">
                <a:effectLst/>
                <a:ea typeface="Times New Roman"/>
              </a:rPr>
              <a:t> Gminy Turośń Kościelna, w pokoju nr 25)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pl-PL" dirty="0" smtClean="0">
                <a:effectLst/>
                <a:ea typeface="Times New Roman"/>
              </a:rPr>
              <a:t>drogą elektroniczną (adres: </a:t>
            </a:r>
            <a:r>
              <a:rPr lang="pl-PL" u="sng" dirty="0" smtClean="0">
                <a:solidFill>
                  <a:srgbClr val="0000FF"/>
                </a:solidFill>
                <a:effectLst/>
                <a:ea typeface="Times New Roman"/>
                <a:hlinkClick r:id="rId2"/>
              </a:rPr>
              <a:t>sekretariat@turosnkoscielna.pl</a:t>
            </a:r>
            <a:r>
              <a:rPr lang="pl-PL" dirty="0" smtClean="0">
                <a:effectLst/>
                <a:ea typeface="Times New Roman"/>
              </a:rPr>
              <a:t>).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pl-PL" dirty="0" smtClean="0">
              <a:effectLst/>
              <a:ea typeface="Times New Roman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1350645" algn="l"/>
                <a:tab pos="2700655" algn="l"/>
                <a:tab pos="2970530" algn="l"/>
                <a:tab pos="4140835" algn="l"/>
                <a:tab pos="4231005" algn="l"/>
              </a:tabLst>
            </a:pP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Wnoszący </a:t>
            </a:r>
            <a:r>
              <a:rPr lang="pl-PL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uwagi podaje swoje imię i nazwisko albo nazwę, adres zamieszkania albo siedziby, oznaczenie nieruchomości, której uwaga dotyczy</a:t>
            </a:r>
            <a:r>
              <a:rPr lang="pl-PL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dirty="0" smtClean="0">
                <a:effectLst/>
                <a:ea typeface="Times New Roman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1350645" algn="l"/>
                <a:tab pos="2700655" algn="l"/>
                <a:tab pos="2970530" algn="l"/>
                <a:tab pos="4140835" algn="l"/>
                <a:tab pos="4231005" algn="l"/>
              </a:tabLst>
            </a:pPr>
            <a:r>
              <a:rPr lang="pl-PL" dirty="0" smtClean="0">
                <a:effectLst/>
                <a:ea typeface="Times New Roman"/>
              </a:rPr>
              <a:t>Wniesione uwagi zostaną rozpatrzone przez Wójta Gminy Turośń Kościelna w terminie nie dłuższym niż 21 dni od upływu terminu ich składania.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  <a:tab pos="1350645" algn="l"/>
                <a:tab pos="2700655" algn="l"/>
                <a:tab pos="2970530" algn="l"/>
                <a:tab pos="4140835" algn="l"/>
                <a:tab pos="4231005" algn="l"/>
              </a:tabLst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9176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251520" y="163860"/>
            <a:ext cx="8424935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l-PL" sz="1400" b="1" dirty="0"/>
              <a:t>• zakres prac planistycznych:</a:t>
            </a:r>
          </a:p>
          <a:p>
            <a:pPr algn="just">
              <a:spcAft>
                <a:spcPts val="600"/>
              </a:spcAft>
            </a:pPr>
            <a:r>
              <a:rPr lang="pl-PL" sz="1400" b="1" dirty="0"/>
              <a:t>Zgodny z wymogami ustawy z dnia 27 marca 2003 r. o planowaniu i zagospodarowaniu </a:t>
            </a:r>
            <a:r>
              <a:rPr lang="pl-PL" sz="1400" b="1" dirty="0" smtClean="0"/>
              <a:t>przestrzennym, </a:t>
            </a:r>
            <a:r>
              <a:rPr lang="pl-PL" sz="1400" b="1" dirty="0"/>
              <a:t>w szczególności </a:t>
            </a:r>
            <a:r>
              <a:rPr lang="pl-PL" sz="1400" dirty="0"/>
              <a:t>w planie miejscowym określi się obowiązkowo: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przeznaczenie terenów oraz linie rozgraniczające tereny o różnym przeznaczeniu lub różnych zasadach zagospodarowania,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zasady ochrony kształtowania ładu przestrzennego,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zasady ochrony środowiska, przyrody i krajobrazu,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zasady ochrony dziedzictwa kulturowego i zabytków, w tym krajobrazów kulturowych, oraz dóbr kultury współczesnej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wymagania dotyczące potrzeb kształtowania przestrzeni publicznych,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zasady kształtowania zabudowy oraz wskaźniki zagospodarowania terenu, maksymalną i minimalną intensywność zabudowy jako wskaźnik powierzchni całkowitej zabudowy w odniesieniu do powierzchni działki budowlanej, minimalny udział procentowy powierzchni biologicznie czynnej w odniesieniu do powierzchni działki budowlanej, maksymalną wysokość zabudowy, minimalną liczbę miejsc do parkowania w tym miejsca przeznaczone na parkowanie pojazdów zaopatrzonych w kartę parkingową i sposób ich realizacji oraz linie zabudowy i gabaryty obiektów,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granice i sposoby zagospodarowania terenów lub obiektów podlegających ochronie, ustalonych na podstawie odrębnych przepisów, terenów górniczych, a także obszarów szczególnego zagrożenia powodzią, obszarów osuwania się mas ziemnych, krajobrazów priorytetowych określonych w audycie krajobrazowym oraz w planach zagospodarowania przestrzennego województwa,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szczegółowe zasady i warunki scalania i podziału nieruchomości objętych planem miejscowym,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szczegółowe warunki zagospodarowania terenu oraz ograniczenia w ich użytkowaniu, w tym zakaz zabudowy,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zasady modernizacji, rozbudowy i budowy systemów komunikacji i infrastruktury technicznej,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sposób i termin tymczasowego zagospodarowania, urządzania i użytkowania terenów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400" dirty="0"/>
              <a:t>stawki procentowe, na podstawie których ustala się opłatę, o której mowa w art. 36 ust. 4 ustawy o planowaniu i zagospodarowaniu przestrzennym.</a:t>
            </a:r>
          </a:p>
        </p:txBody>
      </p:sp>
    </p:spTree>
    <p:extLst>
      <p:ext uri="{BB962C8B-B14F-4D97-AF65-F5344CB8AC3E}">
        <p14:creationId xmlns:p14="http://schemas.microsoft.com/office/powerpoint/2010/main" val="333207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Line 9"/>
          <p:cNvSpPr>
            <a:spLocks noChangeShapeType="1"/>
          </p:cNvSpPr>
          <p:nvPr/>
        </p:nvSpPr>
        <p:spPr bwMode="auto">
          <a:xfrm>
            <a:off x="0" y="836613"/>
            <a:ext cx="91440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217488" y="52388"/>
            <a:ext cx="9074150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/>
              <a:t>Studium uwarunkowań i kierunków</a:t>
            </a:r>
            <a:r>
              <a:rPr lang="pl-PL" altLang="pl-PL" sz="1800" dirty="0"/>
              <a:t>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/>
              <a:t>zagospodarowania przestrzennego </a:t>
            </a:r>
            <a:r>
              <a:rPr lang="pl-PL" altLang="pl-PL" sz="1800" b="1" dirty="0" smtClean="0"/>
              <a:t>TUROŚŃ KOŚCIELNA</a:t>
            </a:r>
            <a:endParaRPr lang="pl-PL" altLang="pl-PL" sz="1800" b="1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2" t="44099" r="24254" b="2351"/>
          <a:stretch/>
        </p:blipFill>
        <p:spPr>
          <a:xfrm>
            <a:off x="4067944" y="980728"/>
            <a:ext cx="4955347" cy="5877272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2" t="1166" r="10886" b="56835"/>
          <a:stretch/>
        </p:blipFill>
        <p:spPr>
          <a:xfrm>
            <a:off x="171385" y="2348880"/>
            <a:ext cx="4399689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10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0" y="606386"/>
            <a:ext cx="91440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b="12201"/>
          <a:stretch/>
        </p:blipFill>
        <p:spPr>
          <a:xfrm>
            <a:off x="2780528" y="52388"/>
            <a:ext cx="6364353" cy="6805612"/>
          </a:xfrm>
          <a:prstGeom prst="rect">
            <a:avLst/>
          </a:prstGeom>
        </p:spPr>
      </p:pic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-3146811" y="118461"/>
            <a:ext cx="9074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ORTOFOTOMAPA</a:t>
            </a:r>
            <a:endParaRPr lang="pl-PL" altLang="pl-PL" sz="1800" b="1" dirty="0"/>
          </a:p>
        </p:txBody>
      </p:sp>
    </p:spTree>
    <p:extLst>
      <p:ext uri="{BB962C8B-B14F-4D97-AF65-F5344CB8AC3E}">
        <p14:creationId xmlns:p14="http://schemas.microsoft.com/office/powerpoint/2010/main" val="186002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9" b="7601"/>
          <a:stretch/>
        </p:blipFill>
        <p:spPr>
          <a:xfrm>
            <a:off x="22864" y="836712"/>
            <a:ext cx="4549136" cy="5472608"/>
          </a:xfrm>
          <a:prstGeom prst="rect">
            <a:avLst/>
          </a:prstGeom>
        </p:spPr>
      </p:pic>
      <p:sp>
        <p:nvSpPr>
          <p:cNvPr id="3" name="Line 9"/>
          <p:cNvSpPr>
            <a:spLocks noChangeShapeType="1"/>
          </p:cNvSpPr>
          <p:nvPr/>
        </p:nvSpPr>
        <p:spPr bwMode="auto">
          <a:xfrm>
            <a:off x="0" y="606386"/>
            <a:ext cx="91440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31775" y="120736"/>
            <a:ext cx="9074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TERENY GRUNTÓW LEŚNYCH</a:t>
            </a:r>
            <a:endParaRPr lang="pl-PL" altLang="pl-PL" sz="1800" b="1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 b="8001"/>
          <a:stretch/>
        </p:blipFill>
        <p:spPr>
          <a:xfrm>
            <a:off x="4572000" y="836712"/>
            <a:ext cx="4546250" cy="546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9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-2853416" y="213971"/>
            <a:ext cx="907415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UKŁAD DRÓG LOKALNYCH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I DOJAZDOWYCH</a:t>
            </a:r>
            <a:endParaRPr lang="pl-PL" altLang="pl-PL" sz="1800" b="1" dirty="0"/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0" y="606386"/>
            <a:ext cx="91440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 b="6951"/>
          <a:stretch/>
        </p:blipFill>
        <p:spPr>
          <a:xfrm>
            <a:off x="3419872" y="-20453"/>
            <a:ext cx="5640509" cy="686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6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606386"/>
            <a:ext cx="91440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-2853416" y="213971"/>
            <a:ext cx="90741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UKŁAD DRÓG LOKALNYCH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DOJAZDOWYCH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I DRÓG WEWNĘTRZNYCH</a:t>
            </a:r>
            <a:endParaRPr lang="pl-PL" altLang="pl-PL" sz="1800" b="1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 b="8001"/>
          <a:stretch/>
        </p:blipFill>
        <p:spPr>
          <a:xfrm>
            <a:off x="3491881" y="-1"/>
            <a:ext cx="5652120" cy="679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6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606386"/>
            <a:ext cx="91440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-2853416" y="213971"/>
            <a:ext cx="9074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WŁASNOŚĆ GMINY</a:t>
            </a:r>
            <a:endParaRPr lang="pl-PL" altLang="pl-PL" sz="1800" b="1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9" b="6552"/>
          <a:stretch/>
        </p:blipFill>
        <p:spPr>
          <a:xfrm>
            <a:off x="3491881" y="0"/>
            <a:ext cx="5652120" cy="688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Line 9"/>
          <p:cNvSpPr>
            <a:spLocks noChangeShapeType="1"/>
          </p:cNvSpPr>
          <p:nvPr/>
        </p:nvSpPr>
        <p:spPr bwMode="auto">
          <a:xfrm>
            <a:off x="0" y="606386"/>
            <a:ext cx="91440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-2739046" y="119167"/>
            <a:ext cx="9074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PRZEZNACZENIE TERENÓW</a:t>
            </a:r>
            <a:endParaRPr lang="pl-PL" altLang="pl-PL" sz="1800" b="1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 b="6951"/>
          <a:stretch/>
        </p:blipFill>
        <p:spPr>
          <a:xfrm>
            <a:off x="3563888" y="44623"/>
            <a:ext cx="5572112" cy="67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5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" r="5461"/>
          <a:stretch/>
        </p:blipFill>
        <p:spPr>
          <a:xfrm rot="-5400000">
            <a:off x="1691680" y="-1070992"/>
            <a:ext cx="5760641" cy="9144002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4101" name="Line 9"/>
          <p:cNvSpPr>
            <a:spLocks noChangeShapeType="1"/>
          </p:cNvSpPr>
          <p:nvPr/>
        </p:nvSpPr>
        <p:spPr bwMode="auto">
          <a:xfrm>
            <a:off x="0" y="606386"/>
            <a:ext cx="91440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-2739046" y="119167"/>
            <a:ext cx="9074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PRZEZNACZENIE TERENÓW</a:t>
            </a:r>
            <a:endParaRPr lang="pl-PL" altLang="pl-PL" sz="1800" b="1" dirty="0"/>
          </a:p>
        </p:txBody>
      </p:sp>
    </p:spTree>
    <p:extLst>
      <p:ext uri="{BB962C8B-B14F-4D97-AF65-F5344CB8AC3E}">
        <p14:creationId xmlns:p14="http://schemas.microsoft.com/office/powerpoint/2010/main" val="10790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Line 9"/>
          <p:cNvSpPr>
            <a:spLocks noChangeShapeType="1"/>
          </p:cNvSpPr>
          <p:nvPr/>
        </p:nvSpPr>
        <p:spPr bwMode="auto">
          <a:xfrm>
            <a:off x="0" y="606386"/>
            <a:ext cx="91440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-2739046" y="119167"/>
            <a:ext cx="9074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PRZEZNACZENIE TERENÓW</a:t>
            </a:r>
            <a:endParaRPr lang="pl-PL" altLang="pl-PL" sz="1800" b="1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r="6575"/>
          <a:stretch/>
        </p:blipFill>
        <p:spPr>
          <a:xfrm rot="16200000">
            <a:off x="1799692" y="-1179005"/>
            <a:ext cx="5544617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0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Line 9"/>
          <p:cNvSpPr>
            <a:spLocks noChangeShapeType="1"/>
          </p:cNvSpPr>
          <p:nvPr/>
        </p:nvSpPr>
        <p:spPr bwMode="auto">
          <a:xfrm>
            <a:off x="0" y="606386"/>
            <a:ext cx="91440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-2988840" y="124067"/>
            <a:ext cx="9074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 dirty="0" smtClean="0"/>
              <a:t>RYSUNEK PLANU</a:t>
            </a:r>
            <a:endParaRPr lang="pl-PL" altLang="pl-PL" sz="1800" b="1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 b="5900"/>
          <a:stretch/>
        </p:blipFill>
        <p:spPr>
          <a:xfrm>
            <a:off x="3635896" y="72712"/>
            <a:ext cx="5508104" cy="678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2" r="36297" b="51050"/>
          <a:stretch/>
        </p:blipFill>
        <p:spPr>
          <a:xfrm>
            <a:off x="323528" y="116632"/>
            <a:ext cx="3960440" cy="666367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5" t="48521" r="30419" b="1084"/>
          <a:stretch/>
        </p:blipFill>
        <p:spPr>
          <a:xfrm>
            <a:off x="4499992" y="18346"/>
            <a:ext cx="4536504" cy="686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0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915816" y="2924944"/>
            <a:ext cx="8303766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l-PL" sz="2400" b="1" kern="0" dirty="0">
                <a:ln w="1905"/>
                <a:solidFill>
                  <a:prstClr val="black"/>
                </a:solidFill>
                <a:cs typeface="Arial" panose="020B0604020202020204" pitchFamily="34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6875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521</Words>
  <Application>Microsoft Office PowerPoint</Application>
  <PresentationFormat>Pokaz na ekranie (4:3)</PresentationFormat>
  <Paragraphs>71</Paragraphs>
  <Slides>17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3" baseType="lpstr">
      <vt:lpstr>Arial</vt:lpstr>
      <vt:lpstr>Calibri</vt:lpstr>
      <vt:lpstr>Symbol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Reut</dc:creator>
  <cp:lastModifiedBy>DOM</cp:lastModifiedBy>
  <cp:revision>26</cp:revision>
  <dcterms:created xsi:type="dcterms:W3CDTF">2021-11-01T20:04:26Z</dcterms:created>
  <dcterms:modified xsi:type="dcterms:W3CDTF">2022-10-21T10:09:12Z</dcterms:modified>
</cp:coreProperties>
</file>